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9"/>
  </p:notesMasterIdLst>
  <p:sldIdLst>
    <p:sldId id="319" r:id="rId5"/>
    <p:sldId id="327" r:id="rId6"/>
    <p:sldId id="330" r:id="rId7"/>
    <p:sldId id="331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131" autoAdjust="0"/>
  </p:normalViewPr>
  <p:slideViewPr>
    <p:cSldViewPr snapToGrid="0">
      <p:cViewPr varScale="1">
        <p:scale>
          <a:sx n="102" d="100"/>
          <a:sy n="102" d="100"/>
        </p:scale>
        <p:origin x="8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0A03C-5F4F-45CA-901E-4B18CF094281}" type="datetimeFigureOut">
              <a:rPr lang="it-IT" smtClean="0"/>
              <a:t>28/04/2023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5B93A-5E4D-4546-8427-4833D50FBA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5824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B975AA-54D5-41AE-9A81-619BC9259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F1A8EF0-BFDF-44D9-ADA2-0B4B9E482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30FF5B-CF14-4A08-8533-3482C2003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A62A-A230-47BB-B907-E1B262CD9422}" type="datetime1">
              <a:rPr lang="it-IT" smtClean="0"/>
              <a:t>28/04/2023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192FD6A-4520-4A6B-B27F-844930980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F96225-C15B-4E94-884E-4852DD282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2554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84FCE6-1C80-464D-B942-DB9BECC05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E254CD-03D0-45AE-BF26-2F726192A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EAC3DC-CD08-4547-9383-1565B830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E7BE-4F21-428C-927D-38E826A90FF7}" type="datetime1">
              <a:rPr lang="it-IT" smtClean="0"/>
              <a:t>28/04/2023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1A749C-D558-406D-9D94-0E6365192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C22DFF-B38D-4E26-A2AA-F0911AE32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524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217794-C832-4B2F-8F19-A7D020C00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D3C5B41-FF3E-46A3-957D-7D752507B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EB7314-3467-4955-A70D-9E3FBA437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B7BA4-97DD-421C-936B-E0AD5BCC5BC8}" type="datetime1">
              <a:rPr lang="it-IT" smtClean="0"/>
              <a:t>28/04/2023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52F3C02-C80B-448C-87D0-13C5F7F9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17941F-D097-4507-9372-6D36E327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38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E08AE0-6223-469C-A768-213612D87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2DA811-4FB0-4F3F-8667-FF57056598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E7941F1-75F7-48B4-B5EF-878A80CBB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5A5029C-59B6-4EDE-A6EF-ECDAC8473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5DDF-3775-4311-A9B8-804CC560A133}" type="datetime1">
              <a:rPr lang="it-IT" smtClean="0"/>
              <a:t>28/04/2023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DFC68DA-9FA9-4B2F-AD88-F0E9B6814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F1EE45E-B0BF-48B7-A886-25AC9775E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9254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E63B1F-CC7F-407D-AB85-36DBD8F53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D42861-0B22-4C6D-A134-7F2E145A3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015E660-4CF7-4A1D-AD6A-A51C77D21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E1E70EA-1FF1-47A8-8A3E-F1D5B88AC3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5032553-1804-4DC6-872B-FAA49C532C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3944E7F-B0AE-48A5-B0BF-8CFA9A859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B98EE-5BF5-4DBE-839E-7DB20392402A}" type="datetime1">
              <a:rPr lang="it-IT" smtClean="0"/>
              <a:t>28/04/2023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81B38BA-BEF4-4BD4-A719-C628C113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A92CA5E-6DEC-4B64-A02B-B02B7491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0499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1779E8-4B97-48C2-8107-9D98D056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4EB6AAB-1297-4166-A600-45989B800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254AB-1A41-44C7-9241-426E6B71A0E0}" type="datetime1">
              <a:rPr lang="it-IT" smtClean="0"/>
              <a:t>28/04/2023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AC34756-80B8-4F76-9DD3-0438C37A1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80FAD71-744E-4C2A-B809-2D79BDB6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9864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8A2C2BF-AE98-4F07-A018-11E9CF3C0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4D02-657A-479E-A107-325EB7AE52D3}" type="datetime1">
              <a:rPr lang="it-IT" smtClean="0"/>
              <a:t>28/04/2023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D88F4F5-1C98-4BC4-A2DD-58372FD17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66325CF-BAE3-4C61-9926-45C47F46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582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9382C0-5E70-4C4F-8408-AB92F9A5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41AC082-FB8A-4DAC-A873-C275BE58E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4CDC733-A6B4-4EE6-8489-EFE20EAD5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8E365B3-23ED-4762-84FC-D950EBD6D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BC16F-8F60-434B-9249-258F7CAF6CD4}" type="datetime1">
              <a:rPr lang="it-IT" smtClean="0"/>
              <a:t>28/04/2023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1AC597-DEFB-4E75-9DC8-DB29D48BF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AC66800-1D82-4B13-B14F-849E39E12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694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1F93BD-494B-4C53-A5BC-A6DEC9E84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D51B9EC-77B7-4285-AF0F-A99887624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C4AB2D9-7C0B-4F88-8A39-3B56F7C1A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9D48D8D-2329-4B56-935E-65B9C3C48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1471-DE6D-4988-9188-F6CB19C32697}" type="datetime1">
              <a:rPr lang="it-IT" smtClean="0"/>
              <a:t>28/04/2023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43B3714-CDDC-4B81-9726-FA661DB75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9F360F4-870B-4624-AB37-D5AFAFB4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6741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3D79B8-0AFC-42F3-9639-3326ECAFA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8F5BA75-3348-4395-B478-38D53F5F6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831A19-FED3-48D4-9C00-47089FEEE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80C8-ADF0-4119-A7D8-327B58713AA0}" type="datetime1">
              <a:rPr lang="it-IT" smtClean="0"/>
              <a:t>28/04/2023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C60810-B985-40F9-B820-F1EE84651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F9127A-04D9-4B35-A9A1-5F01FA85F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0782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1FDC04A-035C-4A89-9EEF-0B05C2B57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BF09237-62AE-4D6A-87DB-22532EFA74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D77136-F596-42C3-B0A2-D29708914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0451E-0772-4816-BFE3-839F4C98F525}" type="datetime1">
              <a:rPr lang="it-IT" smtClean="0"/>
              <a:t>28/04/2023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4156DF-ECF1-4589-96D3-91C0036E1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DD96F0-03D8-4DAF-BC7F-B399B9380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0928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6840E9B-0A92-45DE-B0D3-33983940C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EAA3BDF-BBA3-4392-BBA3-AEA2BE5B9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3D9388-0573-424E-B7AF-2AF82C7279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55D7A-22FF-49FF-A515-950043FD0CEB}" type="datetime1">
              <a:rPr lang="it-IT" smtClean="0"/>
              <a:t>28/04/2023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9AC8BB-22FE-4ABE-9D06-8D7FBF92D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BB94600-F0AD-40ED-B608-08A8233C4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A3370-F309-4AA2-AAA1-E6A2899F9E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1206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BFED36-73A1-4483-A115-B21BD2906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17313"/>
            <a:ext cx="2743200" cy="365125"/>
          </a:xfrm>
        </p:spPr>
        <p:txBody>
          <a:bodyPr/>
          <a:lstStyle/>
          <a:p>
            <a:fld id="{3D9A3370-F309-4AA2-AAA1-E6A2899F9EC3}" type="slidenum">
              <a:rPr lang="it-IT" sz="1600" smtClean="0">
                <a:solidFill>
                  <a:schemeClr val="bg1"/>
                </a:solidFill>
              </a:rPr>
              <a:t>1</a:t>
            </a:fld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5" name="CasellaDiTesto 1">
            <a:extLst>
              <a:ext uri="{FF2B5EF4-FFF2-40B4-BE49-F238E27FC236}">
                <a16:creationId xmlns:a16="http://schemas.microsoft.com/office/drawing/2014/main" id="{B78DF288-B502-4F49-6BAC-4B74D9F63A78}"/>
              </a:ext>
            </a:extLst>
          </p:cNvPr>
          <p:cNvSpPr txBox="1"/>
          <p:nvPr/>
        </p:nvSpPr>
        <p:spPr>
          <a:xfrm>
            <a:off x="278857" y="1683647"/>
            <a:ext cx="116342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 err="1">
                <a:solidFill>
                  <a:srgbClr val="5482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Possibili</a:t>
            </a:r>
            <a:r>
              <a:rPr lang="en-US" sz="4400" b="1" dirty="0">
                <a:solidFill>
                  <a:srgbClr val="5482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err="1">
                <a:solidFill>
                  <a:srgbClr val="5482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interventi</a:t>
            </a:r>
            <a:r>
              <a:rPr lang="en-US" sz="4400" b="1" dirty="0">
                <a:solidFill>
                  <a:srgbClr val="5482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err="1">
                <a:solidFill>
                  <a:srgbClr val="5482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gestionali</a:t>
            </a:r>
            <a:r>
              <a:rPr lang="en-US" sz="4400" b="1" dirty="0">
                <a:solidFill>
                  <a:srgbClr val="5482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err="1">
                <a:solidFill>
                  <a:srgbClr val="5482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nella</a:t>
            </a:r>
            <a:r>
              <a:rPr lang="en-US" sz="4400" b="1" dirty="0">
                <a:solidFill>
                  <a:srgbClr val="5482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err="1">
                <a:solidFill>
                  <a:srgbClr val="5482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Piana</a:t>
            </a:r>
            <a:r>
              <a:rPr lang="en-US" sz="4400" b="1" dirty="0">
                <a:solidFill>
                  <a:srgbClr val="5482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Tarquinia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70CC7976-E55D-ABD6-F6CB-0288B42C708F}"/>
              </a:ext>
            </a:extLst>
          </p:cNvPr>
          <p:cNvSpPr txBox="1"/>
          <p:nvPr/>
        </p:nvSpPr>
        <p:spPr>
          <a:xfrm>
            <a:off x="4296403" y="4643061"/>
            <a:ext cx="3599191" cy="46166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Tarquinia, 29 Aprile 2023</a:t>
            </a:r>
            <a:endParaRPr lang="el-GR" sz="2400" dirty="0"/>
          </a:p>
        </p:txBody>
      </p:sp>
      <p:pic>
        <p:nvPicPr>
          <p:cNvPr id="12" name="Immagine 11" descr="Immagine che contiene logo&#10;&#10;Descrizione generata automaticamente">
            <a:extLst>
              <a:ext uri="{FF2B5EF4-FFF2-40B4-BE49-F238E27FC236}">
                <a16:creationId xmlns:a16="http://schemas.microsoft.com/office/drawing/2014/main" id="{BDD815F2-32B6-83A4-DBF1-DBB101686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19" y="5381638"/>
            <a:ext cx="641119" cy="80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70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BFED36-73A1-4483-A115-B21BD2906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17313"/>
            <a:ext cx="2743200" cy="365125"/>
          </a:xfrm>
        </p:spPr>
        <p:txBody>
          <a:bodyPr/>
          <a:lstStyle/>
          <a:p>
            <a:fld id="{3D9A3370-F309-4AA2-AAA1-E6A2899F9EC3}" type="slidenum">
              <a:rPr lang="it-IT" sz="1600" smtClean="0">
                <a:solidFill>
                  <a:schemeClr val="bg1"/>
                </a:solidFill>
              </a:rPr>
              <a:t>2</a:t>
            </a:fld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005E1B8-F111-4A93-92B8-CD6E49B868A4}"/>
              </a:ext>
            </a:extLst>
          </p:cNvPr>
          <p:cNvSpPr/>
          <p:nvPr/>
        </p:nvSpPr>
        <p:spPr>
          <a:xfrm>
            <a:off x="337868" y="1111567"/>
            <a:ext cx="5876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Identificazione delle principali ‘sfide’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AAF5BD0-ECF1-89B7-AB3B-A122E6B69664}"/>
              </a:ext>
            </a:extLst>
          </p:cNvPr>
          <p:cNvSpPr txBox="1"/>
          <p:nvPr/>
        </p:nvSpPr>
        <p:spPr>
          <a:xfrm>
            <a:off x="6198982" y="155691"/>
            <a:ext cx="5404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Attività nel caso studio della Piana di Tarquinia</a:t>
            </a:r>
            <a:endParaRPr lang="it-IT" sz="16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1AB3F2A-41C5-EC41-C1F7-80795B3094C1}"/>
              </a:ext>
            </a:extLst>
          </p:cNvPr>
          <p:cNvSpPr txBox="1"/>
          <p:nvPr/>
        </p:nvSpPr>
        <p:spPr>
          <a:xfrm>
            <a:off x="337868" y="1754763"/>
            <a:ext cx="11265598" cy="10656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Promozione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GB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agricoltura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sostenibile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grado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garantire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profitto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benessere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le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comunità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la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produzione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cibo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quantità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adeguata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di buona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qualità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la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salvaguardia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dello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stato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qualitativo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quantitativo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risorse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idriche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DAEF235-0472-2629-D00F-BBB0B9146AE1}"/>
              </a:ext>
            </a:extLst>
          </p:cNvPr>
          <p:cNvSpPr txBox="1"/>
          <p:nvPr/>
        </p:nvSpPr>
        <p:spPr>
          <a:xfrm>
            <a:off x="337868" y="3148276"/>
            <a:ext cx="11265598" cy="7363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Protezione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Sistema </a:t>
            </a:r>
            <a:r>
              <a:rPr lang="en-GB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ambientale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lago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GB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fiume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(Marta) – costa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(al fine di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garantire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un’adeguata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conservazione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dell’ecosistema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di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valorizzare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paesaggio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7380F4F-608F-E2A6-B24C-6EF634AA64B3}"/>
              </a:ext>
            </a:extLst>
          </p:cNvPr>
          <p:cNvSpPr txBox="1"/>
          <p:nvPr/>
        </p:nvSpPr>
        <p:spPr>
          <a:xfrm>
            <a:off x="486918" y="4144564"/>
            <a:ext cx="11116548" cy="1857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Qualità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acque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superficiali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fiume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Marta, mare)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Qualità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acque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sotterranee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Produttività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sostenibilità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dell’agricoltura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Quantità e disponibilità delle risorse idriche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Qualità dell’ambiente (controllo dell’erosione, recupero degli ecosistemi)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Riduzione degli impatti di eventi estremi climatici (piene)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045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BFED36-73A1-4483-A115-B21BD2906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17313"/>
            <a:ext cx="2743200" cy="365125"/>
          </a:xfrm>
        </p:spPr>
        <p:txBody>
          <a:bodyPr/>
          <a:lstStyle/>
          <a:p>
            <a:fld id="{3D9A3370-F309-4AA2-AAA1-E6A2899F9EC3}" type="slidenum">
              <a:rPr lang="it-IT" sz="1600" smtClean="0">
                <a:solidFill>
                  <a:schemeClr val="bg1"/>
                </a:solidFill>
              </a:rPr>
              <a:t>3</a:t>
            </a:fld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005E1B8-F111-4A93-92B8-CD6E49B868A4}"/>
              </a:ext>
            </a:extLst>
          </p:cNvPr>
          <p:cNvSpPr/>
          <p:nvPr/>
        </p:nvSpPr>
        <p:spPr>
          <a:xfrm>
            <a:off x="337868" y="1111567"/>
            <a:ext cx="1511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Obiettivi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AAF5BD0-ECF1-89B7-AB3B-A122E6B69664}"/>
              </a:ext>
            </a:extLst>
          </p:cNvPr>
          <p:cNvSpPr txBox="1"/>
          <p:nvPr/>
        </p:nvSpPr>
        <p:spPr>
          <a:xfrm>
            <a:off x="6198982" y="155691"/>
            <a:ext cx="5404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Attività nel caso studio della Piana di Tarquinia</a:t>
            </a:r>
            <a:endParaRPr lang="it-IT" sz="16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D88715E-B4F5-3FF5-4B9C-790A7E236649}"/>
              </a:ext>
            </a:extLst>
          </p:cNvPr>
          <p:cNvSpPr txBox="1"/>
          <p:nvPr/>
        </p:nvSpPr>
        <p:spPr>
          <a:xfrm>
            <a:off x="183205" y="1730101"/>
            <a:ext cx="1152488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ea typeface="Tahoma" panose="020B0604030504040204" pitchFamily="34" charset="0"/>
                <a:cs typeface="Tahoma" panose="020B0604030504040204" pitchFamily="34" charset="0"/>
              </a:rPr>
              <a:t>La sessione di discussione ha l’obiettivo di raccogliere suggerimenti in merito a possibili interventi, di varia natura, per rendere la Piana di Tarquinia capace di affrontare le «sfide» definite in precedenza.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ea typeface="Tahoma" panose="020B0604030504040204" pitchFamily="34" charset="0"/>
                <a:cs typeface="Tahoma" panose="020B0604030504040204" pitchFamily="34" charset="0"/>
              </a:rPr>
              <a:t>La sessione è organizzata in maniera interattiva e si prefigge di raccogliere contributi sui seguenti elementi:</a:t>
            </a:r>
          </a:p>
          <a:p>
            <a:r>
              <a:rPr lang="it-IT" sz="2400" dirty="0">
                <a:ea typeface="Tahoma" panose="020B0604030504040204" pitchFamily="34" charset="0"/>
                <a:cs typeface="Tahoma" panose="020B0604030504040204" pitchFamily="34" charset="0"/>
              </a:rPr>
              <a:t>	- Principali obiettivi da raggiungere</a:t>
            </a:r>
          </a:p>
          <a:p>
            <a:r>
              <a:rPr lang="it-IT" sz="2400" dirty="0">
                <a:ea typeface="Tahoma" panose="020B0604030504040204" pitchFamily="34" charset="0"/>
                <a:cs typeface="Tahoma" panose="020B0604030504040204" pitchFamily="34" charset="0"/>
              </a:rPr>
              <a:t>	- Definizione di uno scenario futuro</a:t>
            </a:r>
          </a:p>
          <a:p>
            <a:r>
              <a:rPr lang="it-IT" sz="2400" dirty="0">
                <a:ea typeface="Tahoma" panose="020B0604030504040204" pitchFamily="34" charset="0"/>
                <a:cs typeface="Tahoma" panose="020B0604030504040204" pitchFamily="34" charset="0"/>
              </a:rPr>
              <a:t>	- Identificazione delle possibili misure</a:t>
            </a:r>
          </a:p>
          <a:p>
            <a:r>
              <a:rPr lang="it-IT" sz="2400" dirty="0">
                <a:ea typeface="Tahoma" panose="020B0604030504040204" pitchFamily="34" charset="0"/>
                <a:cs typeface="Tahoma" panose="020B0604030504040204" pitchFamily="34" charset="0"/>
              </a:rPr>
              <a:t>	- Possibili ostacoli. </a:t>
            </a:r>
          </a:p>
        </p:txBody>
      </p:sp>
    </p:spTree>
    <p:extLst>
      <p:ext uri="{BB962C8B-B14F-4D97-AF65-F5344CB8AC3E}">
        <p14:creationId xmlns:p14="http://schemas.microsoft.com/office/powerpoint/2010/main" val="2351269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BFED36-73A1-4483-A115-B21BD2906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17313"/>
            <a:ext cx="2743200" cy="365125"/>
          </a:xfrm>
        </p:spPr>
        <p:txBody>
          <a:bodyPr/>
          <a:lstStyle/>
          <a:p>
            <a:fld id="{3D9A3370-F309-4AA2-AAA1-E6A2899F9EC3}" type="slidenum">
              <a:rPr lang="it-IT" sz="1600" smtClean="0">
                <a:solidFill>
                  <a:schemeClr val="bg1"/>
                </a:solidFill>
              </a:rPr>
              <a:t>4</a:t>
            </a:fld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005E1B8-F111-4A93-92B8-CD6E49B868A4}"/>
              </a:ext>
            </a:extLst>
          </p:cNvPr>
          <p:cNvSpPr/>
          <p:nvPr/>
        </p:nvSpPr>
        <p:spPr>
          <a:xfrm>
            <a:off x="337868" y="1111567"/>
            <a:ext cx="5985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Mentimeter</a:t>
            </a:r>
            <a:r>
              <a:rPr lang="it-IT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 raccogliere contributi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AAF5BD0-ECF1-89B7-AB3B-A122E6B69664}"/>
              </a:ext>
            </a:extLst>
          </p:cNvPr>
          <p:cNvSpPr txBox="1"/>
          <p:nvPr/>
        </p:nvSpPr>
        <p:spPr>
          <a:xfrm>
            <a:off x="6198982" y="155691"/>
            <a:ext cx="5404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Attività nel caso studio della Piana di Tarquinia</a:t>
            </a:r>
            <a:endParaRPr lang="it-IT" sz="16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B088BFD-58C5-16AF-3135-605883C16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05" y="1573232"/>
            <a:ext cx="1516341" cy="1516341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EFD61DC-A30A-545D-75F6-9C90C4437F10}"/>
              </a:ext>
            </a:extLst>
          </p:cNvPr>
          <p:cNvSpPr txBox="1"/>
          <p:nvPr/>
        </p:nvSpPr>
        <p:spPr>
          <a:xfrm>
            <a:off x="2771480" y="1882777"/>
            <a:ext cx="559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Obiettivi e scenario di riferimento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F94702C-B510-4BA7-631D-433EF0EF7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05" y="3155561"/>
            <a:ext cx="1516341" cy="1516341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CBB8E1C-7C8E-5580-793E-F2343BD6B476}"/>
              </a:ext>
            </a:extLst>
          </p:cNvPr>
          <p:cNvSpPr txBox="1"/>
          <p:nvPr/>
        </p:nvSpPr>
        <p:spPr>
          <a:xfrm>
            <a:off x="2771480" y="3544399"/>
            <a:ext cx="559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Scenario ideale e misure da adottare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0CF44F63-4B3E-B9A5-A502-81E2F877FE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80" y="4841584"/>
            <a:ext cx="1446966" cy="1446966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8BE3F35-2486-0297-A49E-B0F95C2DF59B}"/>
              </a:ext>
            </a:extLst>
          </p:cNvPr>
          <p:cNvSpPr txBox="1"/>
          <p:nvPr/>
        </p:nvSpPr>
        <p:spPr>
          <a:xfrm>
            <a:off x="2771480" y="5228053"/>
            <a:ext cx="559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Barriere da superare</a:t>
            </a:r>
          </a:p>
        </p:txBody>
      </p:sp>
    </p:spTree>
    <p:extLst>
      <p:ext uri="{BB962C8B-B14F-4D97-AF65-F5344CB8AC3E}">
        <p14:creationId xmlns:p14="http://schemas.microsoft.com/office/powerpoint/2010/main" val="20799192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C0F4BD402C0444AB1C8C1D6D9BF66FA" ma:contentTypeVersion="2" ma:contentTypeDescription="Creare un nuovo documento." ma:contentTypeScope="" ma:versionID="7e1d5a4c6b3a1857849930caf2901165">
  <xsd:schema xmlns:xsd="http://www.w3.org/2001/XMLSchema" xmlns:xs="http://www.w3.org/2001/XMLSchema" xmlns:p="http://schemas.microsoft.com/office/2006/metadata/properties" xmlns:ns2="0db03753-6f0b-4e1d-9bcc-9fac9949158a" targetNamespace="http://schemas.microsoft.com/office/2006/metadata/properties" ma:root="true" ma:fieldsID="c595e8b77b67020e223f29e8af1b83ac" ns2:_="">
    <xsd:import namespace="0db03753-6f0b-4e1d-9bcc-9fac99491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b03753-6f0b-4e1d-9bcc-9fac994915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4884548-5061-4E8B-92BC-8B76A8AF88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7B03C2-76E1-44FA-8F7B-D6658B0AB1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b03753-6f0b-4e1d-9bcc-9fac994915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3510B5-0A53-4BF3-974D-3D1EE3D83484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0db03753-6f0b-4e1d-9bcc-9fac9949158a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251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Ambrosini</dc:creator>
  <cp:lastModifiedBy>GIORDANO RAFFAELE</cp:lastModifiedBy>
  <cp:revision>355</cp:revision>
  <dcterms:created xsi:type="dcterms:W3CDTF">2021-05-14T23:29:21Z</dcterms:created>
  <dcterms:modified xsi:type="dcterms:W3CDTF">2023-04-28T08:13:05Z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0x0101001C0F4BD402C0444AB1C8C1D6D9BF66FA</vt:lpwstr>
  </property>
</Properties>
</file>